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74" r:id="rId2"/>
    <p:sldId id="270" r:id="rId3"/>
    <p:sldId id="282" r:id="rId4"/>
    <p:sldId id="284" r:id="rId5"/>
    <p:sldId id="278" r:id="rId6"/>
    <p:sldId id="263" r:id="rId7"/>
    <p:sldId id="264" r:id="rId8"/>
    <p:sldId id="265" r:id="rId9"/>
    <p:sldId id="286" r:id="rId10"/>
    <p:sldId id="280" r:id="rId11"/>
    <p:sldId id="269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DCF"/>
    <a:srgbClr val="F03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3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7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84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0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2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66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32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8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65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0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2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19F61D-8522-4449-AA13-38A52D5726B1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55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B38673-1BC0-4EEC-9E0A-743F896B2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2414" y="2090478"/>
            <a:ext cx="8561669" cy="38807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игровой деятельности в формировании интереса дошкольников к профессиям в различных социально-трудовых сферах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Выступающие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Сапраненко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И.А., старший воспитатель,</a:t>
            </a:r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Ващук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Л.А.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CD2D84C5-81AD-44C1-9B4F-44EA13AB67E4}"/>
              </a:ext>
            </a:extLst>
          </p:cNvPr>
          <p:cNvSpPr txBox="1">
            <a:spLocks/>
          </p:cNvSpPr>
          <p:nvPr/>
        </p:nvSpPr>
        <p:spPr>
          <a:xfrm>
            <a:off x="1369964" y="886750"/>
            <a:ext cx="9144119" cy="1281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муниципального образования город Краснодар 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 № 118 «Золотой ключик»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12315" y="6216161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255195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B38673-1BC0-4EEC-9E0A-743F896B2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2414" y="2090478"/>
            <a:ext cx="8561669" cy="3880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моделирование в формировании представлений дошкольников о профессиональной деятельности»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Выступающие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Сапраненко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И.А., старший воспитатель, </a:t>
            </a:r>
          </a:p>
          <a:p>
            <a:pPr marL="0" indent="0" algn="r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Ващук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CD2D84C5-81AD-44C1-9B4F-44EA13AB67E4}"/>
              </a:ext>
            </a:extLst>
          </p:cNvPr>
          <p:cNvSpPr txBox="1">
            <a:spLocks/>
          </p:cNvSpPr>
          <p:nvPr/>
        </p:nvSpPr>
        <p:spPr>
          <a:xfrm>
            <a:off x="1369964" y="886750"/>
            <a:ext cx="9144119" cy="1281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муниципального образования город Краснодар 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 № 118 «Золотой ключик»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2A3FC73-A2A9-4EAE-9CA2-2F7E8645FA4E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 слайд</a:t>
            </a:r>
          </a:p>
        </p:txBody>
      </p:sp>
    </p:spTree>
    <p:extLst>
      <p:ext uri="{BB962C8B-B14F-4D97-AF65-F5344CB8AC3E}">
        <p14:creationId xmlns:p14="http://schemas.microsoft.com/office/powerpoint/2010/main" val="183408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4F11FEEE-24EC-407D-A6B4-E6CC87694E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3496674"/>
            <a:ext cx="4754562" cy="1601376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5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12315" y="6216161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65782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62545" y="1199407"/>
            <a:ext cx="8336477" cy="4750131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 слайд</a:t>
            </a:r>
          </a:p>
        </p:txBody>
      </p:sp>
      <p:sp>
        <p:nvSpPr>
          <p:cNvPr id="2" name="Ромб 1">
            <a:extLst>
              <a:ext uri="{FF2B5EF4-FFF2-40B4-BE49-F238E27FC236}">
                <a16:creationId xmlns="" xmlns:a16="http://schemas.microsoft.com/office/drawing/2014/main" id="{F5B507E0-C14F-435F-BA09-E9FF279B928D}"/>
              </a:ext>
            </a:extLst>
          </p:cNvPr>
          <p:cNvSpPr/>
          <p:nvPr/>
        </p:nvSpPr>
        <p:spPr>
          <a:xfrm>
            <a:off x="4259150" y="103908"/>
            <a:ext cx="7837847" cy="665018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системных представлений о профессиональной деятельности в социальном воспитании дошкольников</a:t>
            </a:r>
            <a:endParaRPr lang="ru-RU" sz="2800" dirty="0"/>
          </a:p>
        </p:txBody>
      </p:sp>
      <p:sp>
        <p:nvSpPr>
          <p:cNvPr id="4" name="Ромб 3">
            <a:extLst>
              <a:ext uri="{FF2B5EF4-FFF2-40B4-BE49-F238E27FC236}">
                <a16:creationId xmlns="" xmlns:a16="http://schemas.microsoft.com/office/drawing/2014/main" id="{460E584C-89D0-4D4E-ABBC-83DD3D6B8DC2}"/>
              </a:ext>
            </a:extLst>
          </p:cNvPr>
          <p:cNvSpPr/>
          <p:nvPr/>
        </p:nvSpPr>
        <p:spPr>
          <a:xfrm>
            <a:off x="0" y="1554182"/>
            <a:ext cx="4809506" cy="386096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</p:txBody>
      </p:sp>
    </p:spTree>
    <p:extLst>
      <p:ext uri="{BB962C8B-B14F-4D97-AF65-F5344CB8AC3E}">
        <p14:creationId xmlns:p14="http://schemas.microsoft.com/office/powerpoint/2010/main" val="29177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омб 5">
            <a:extLst>
              <a:ext uri="{FF2B5EF4-FFF2-40B4-BE49-F238E27FC236}">
                <a16:creationId xmlns="" xmlns:a16="http://schemas.microsoft.com/office/drawing/2014/main" id="{BC53B388-8E59-4C35-BB00-193749D6879F}"/>
              </a:ext>
            </a:extLst>
          </p:cNvPr>
          <p:cNvSpPr/>
          <p:nvPr/>
        </p:nvSpPr>
        <p:spPr>
          <a:xfrm>
            <a:off x="0" y="1306286"/>
            <a:ext cx="4999512" cy="4049485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формирования представлений о профессиях :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510816A-4ECF-48DF-8D89-57DF2D68F16B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 слайд</a:t>
            </a:r>
          </a:p>
        </p:txBody>
      </p:sp>
      <p:sp>
        <p:nvSpPr>
          <p:cNvPr id="2" name="Овал 1"/>
          <p:cNvSpPr/>
          <p:nvPr/>
        </p:nvSpPr>
        <p:spPr>
          <a:xfrm>
            <a:off x="3618272" y="278112"/>
            <a:ext cx="3716594" cy="1356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Игры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8475406" y="368710"/>
            <a:ext cx="3716594" cy="1356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Сказки, рассказы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6027175" y="2313390"/>
            <a:ext cx="3716594" cy="1356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Личные наблюдения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7796980" y="4105062"/>
            <a:ext cx="3716594" cy="1356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Общение со сверстниками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3470787" y="4677345"/>
            <a:ext cx="3716594" cy="1356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Общение с родителями</a:t>
            </a:r>
            <a:endParaRPr lang="ru-RU" sz="2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3765755" y="1740661"/>
            <a:ext cx="629264" cy="467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122606" y="3077497"/>
            <a:ext cx="796413" cy="253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237703" y="1376516"/>
            <a:ext cx="4237703" cy="1189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52335" y="3805084"/>
            <a:ext cx="3244645" cy="776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891021" y="4258070"/>
            <a:ext cx="503998" cy="440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67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925961" y="383459"/>
            <a:ext cx="3657600" cy="2153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Проблема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r>
              <a:rPr lang="ru-RU" dirty="0" smtClean="0">
                <a:solidFill>
                  <a:srgbClr val="C00000"/>
                </a:solidFill>
              </a:rPr>
              <a:t>поиск методов и технологий, формирующий целостное представление дошкольников о профессиональной деятельности в различных социально-трудовых областях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18554" y="3377381"/>
            <a:ext cx="4532671" cy="540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Осознание содержания профессии, исходя из задач социальной жизнедеятельности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5741" y="3377381"/>
            <a:ext cx="4532671" cy="540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Повышение собственной активности детей в понимании профессии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7922" y="4498256"/>
            <a:ext cx="4788310" cy="747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Понимание профессиональных связей и отношений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10399" y="4498256"/>
            <a:ext cx="4503174" cy="8062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Реализация приоритетной цели воспитания  - формирование ценностного отношения к труду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812026" y="2467897"/>
            <a:ext cx="1976283" cy="825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583561" y="2467897"/>
            <a:ext cx="1563329" cy="825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063613" y="2576052"/>
            <a:ext cx="1337187" cy="1809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49961" y="2612922"/>
            <a:ext cx="609600" cy="1772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38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DAC7D63C-4D1F-4D3F-AD91-A388AFDB974A}"/>
              </a:ext>
            </a:extLst>
          </p:cNvPr>
          <p:cNvSpPr/>
          <p:nvPr/>
        </p:nvSpPr>
        <p:spPr>
          <a:xfrm>
            <a:off x="6923314" y="1745673"/>
            <a:ext cx="4631377" cy="401385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  <p:sp>
        <p:nvSpPr>
          <p:cNvPr id="7" name="Объект 3">
            <a:extLst>
              <a:ext uri="{FF2B5EF4-FFF2-40B4-BE49-F238E27FC236}">
                <a16:creationId xmlns="" xmlns:a16="http://schemas.microsoft.com/office/drawing/2014/main" id="{85834C6E-B918-4F20-8533-C2E8BF217562}"/>
              </a:ext>
            </a:extLst>
          </p:cNvPr>
          <p:cNvSpPr txBox="1">
            <a:spLocks/>
          </p:cNvSpPr>
          <p:nvPr/>
        </p:nvSpPr>
        <p:spPr>
          <a:xfrm>
            <a:off x="1164615" y="107441"/>
            <a:ext cx="9214337" cy="1004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Босс молокосос вектор - фото и картинки abrakadabra.fun">
            <a:extLst>
              <a:ext uri="{FF2B5EF4-FFF2-40B4-BE49-F238E27FC236}">
                <a16:creationId xmlns="" xmlns:a16="http://schemas.microsoft.com/office/drawing/2014/main" id="{3C0FBD15-7A5D-423E-AE44-5C4964260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71" y="2927840"/>
            <a:ext cx="1248827" cy="156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55C5B9DB-A5CE-49A0-9AC7-457906CD06AE}"/>
              </a:ext>
            </a:extLst>
          </p:cNvPr>
          <p:cNvSpPr/>
          <p:nvPr/>
        </p:nvSpPr>
        <p:spPr>
          <a:xfrm>
            <a:off x="8039595" y="2461447"/>
            <a:ext cx="2572720" cy="249381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Босс молокосос вектор - фото и картинки abrakadabra.fun">
            <a:extLst>
              <a:ext uri="{FF2B5EF4-FFF2-40B4-BE49-F238E27FC236}">
                <a16:creationId xmlns="" xmlns:a16="http://schemas.microsoft.com/office/drawing/2014/main" id="{9074EC77-0BD0-4A26-B3EA-AE33D7772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541" y="2850822"/>
            <a:ext cx="1248827" cy="156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блачко с текстом: овальное 15">
            <a:extLst>
              <a:ext uri="{FF2B5EF4-FFF2-40B4-BE49-F238E27FC236}">
                <a16:creationId xmlns="" xmlns:a16="http://schemas.microsoft.com/office/drawing/2014/main" id="{85729742-D381-4A3E-BFBC-CE59F71121BA}"/>
              </a:ext>
            </a:extLst>
          </p:cNvPr>
          <p:cNvSpPr/>
          <p:nvPr/>
        </p:nvSpPr>
        <p:spPr>
          <a:xfrm>
            <a:off x="1403665" y="1187652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строительство</a:t>
            </a:r>
          </a:p>
        </p:txBody>
      </p:sp>
      <p:sp>
        <p:nvSpPr>
          <p:cNvPr id="17" name="Облачко с текстом: овальное 16">
            <a:extLst>
              <a:ext uri="{FF2B5EF4-FFF2-40B4-BE49-F238E27FC236}">
                <a16:creationId xmlns="" xmlns:a16="http://schemas.microsoft.com/office/drawing/2014/main" id="{6C4AA1FD-C68E-458A-9F3B-F5F2C6579FD4}"/>
              </a:ext>
            </a:extLst>
          </p:cNvPr>
          <p:cNvSpPr/>
          <p:nvPr/>
        </p:nvSpPr>
        <p:spPr>
          <a:xfrm rot="3932029">
            <a:off x="3218723" y="2641682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Спорт и физкультура</a:t>
            </a:r>
          </a:p>
        </p:txBody>
      </p:sp>
      <p:sp>
        <p:nvSpPr>
          <p:cNvPr id="18" name="Облачко с текстом: овальное 17">
            <a:extLst>
              <a:ext uri="{FF2B5EF4-FFF2-40B4-BE49-F238E27FC236}">
                <a16:creationId xmlns="" xmlns:a16="http://schemas.microsoft.com/office/drawing/2014/main" id="{7CB69989-5F13-49B1-8D00-143E2713C03C}"/>
              </a:ext>
            </a:extLst>
          </p:cNvPr>
          <p:cNvSpPr/>
          <p:nvPr/>
        </p:nvSpPr>
        <p:spPr>
          <a:xfrm rot="7305840">
            <a:off x="1857330" y="4606244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Сельское хозяйство</a:t>
            </a:r>
          </a:p>
        </p:txBody>
      </p:sp>
      <p:sp>
        <p:nvSpPr>
          <p:cNvPr id="19" name="Облачко с текстом: овальное 18">
            <a:extLst>
              <a:ext uri="{FF2B5EF4-FFF2-40B4-BE49-F238E27FC236}">
                <a16:creationId xmlns="" xmlns:a16="http://schemas.microsoft.com/office/drawing/2014/main" id="{01AFDC30-D214-4D88-B808-684332C3B6A2}"/>
              </a:ext>
            </a:extLst>
          </p:cNvPr>
          <p:cNvSpPr/>
          <p:nvPr/>
        </p:nvSpPr>
        <p:spPr>
          <a:xfrm rot="16799784">
            <a:off x="-274410" y="2669759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Сфера услуг</a:t>
            </a:r>
          </a:p>
        </p:txBody>
      </p:sp>
      <p:sp>
        <p:nvSpPr>
          <p:cNvPr id="20" name="Облачко с текстом: овальное 19">
            <a:extLst>
              <a:ext uri="{FF2B5EF4-FFF2-40B4-BE49-F238E27FC236}">
                <a16:creationId xmlns="" xmlns:a16="http://schemas.microsoft.com/office/drawing/2014/main" id="{3E2A6C00-99B0-454F-A389-F55B612991A4}"/>
              </a:ext>
            </a:extLst>
          </p:cNvPr>
          <p:cNvSpPr/>
          <p:nvPr/>
        </p:nvSpPr>
        <p:spPr>
          <a:xfrm>
            <a:off x="9672369" y="266883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Сфера услуг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186A0225-3F38-4736-AF80-C0E5B0481879}"/>
              </a:ext>
            </a:extLst>
          </p:cNvPr>
          <p:cNvSpPr/>
          <p:nvPr/>
        </p:nvSpPr>
        <p:spPr>
          <a:xfrm>
            <a:off x="6540408" y="4542555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прачечная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73DF136A-DAB8-43F3-BE3D-A6F4F7D68463}"/>
              </a:ext>
            </a:extLst>
          </p:cNvPr>
          <p:cNvSpPr/>
          <p:nvPr/>
        </p:nvSpPr>
        <p:spPr>
          <a:xfrm>
            <a:off x="6387152" y="2645827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ателье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7F7D5E7-2EB9-47B3-9278-0E0A3CAE0566}"/>
              </a:ext>
            </a:extLst>
          </p:cNvPr>
          <p:cNvSpPr/>
          <p:nvPr/>
        </p:nvSpPr>
        <p:spPr>
          <a:xfrm>
            <a:off x="10500558" y="2645827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парикмахерская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0710983-7751-4252-9C70-93DACCF72B6E}"/>
              </a:ext>
            </a:extLst>
          </p:cNvPr>
          <p:cNvSpPr/>
          <p:nvPr/>
        </p:nvSpPr>
        <p:spPr>
          <a:xfrm>
            <a:off x="10430716" y="4396832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Салон красоты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3C2DC7C-2635-4FD1-8004-150BC765EC70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 </a:t>
            </a:r>
            <a:r>
              <a:rPr lang="ru-RU" dirty="0">
                <a:solidFill>
                  <a:schemeClr val="tx1"/>
                </a:solidFill>
              </a:rPr>
              <a:t>слайд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77614" y="20817"/>
            <a:ext cx="6218669" cy="19368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образовательной деятельности: </a:t>
            </a:r>
            <a:endParaRPr lang="ru-RU" b="1" dirty="0"/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внедрить технологию игрового моделирования профессиональной деятельности в различных социально-трудовых сферах как условия формирования целостных и системных представлений дошкольников о мире профессий.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89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32020" y="745653"/>
            <a:ext cx="8443830" cy="820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технологии: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10690" y="4013860"/>
            <a:ext cx="7283227" cy="2027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	</a:t>
            </a:r>
          </a:p>
        </p:txBody>
      </p:sp>
      <p:sp>
        <p:nvSpPr>
          <p:cNvPr id="5" name="Прямоугольник 29"/>
          <p:cNvSpPr>
            <a:spLocks noChangeArrowheads="1"/>
          </p:cNvSpPr>
          <p:nvPr/>
        </p:nvSpPr>
        <p:spPr bwMode="auto">
          <a:xfrm>
            <a:off x="8638033" y="2489628"/>
            <a:ext cx="1886145" cy="939372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29">
            <a:extLst>
              <a:ext uri="{FF2B5EF4-FFF2-40B4-BE49-F238E27FC236}">
                <a16:creationId xmlns="" xmlns:a16="http://schemas.microsoft.com/office/drawing/2014/main" id="{D6DCDC24-7D16-494D-925A-33B3C7D48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64" y="2998350"/>
            <a:ext cx="1886146" cy="939372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</a:p>
        </p:txBody>
      </p:sp>
      <p:sp>
        <p:nvSpPr>
          <p:cNvPr id="10" name="Прямоугольник 29">
            <a:extLst>
              <a:ext uri="{FF2B5EF4-FFF2-40B4-BE49-F238E27FC236}">
                <a16:creationId xmlns="" xmlns:a16="http://schemas.microsoft.com/office/drawing/2014/main" id="{61FB8232-2277-480E-B728-F6B49E8CE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46" y="2536308"/>
            <a:ext cx="1708292" cy="883728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29">
            <a:extLst>
              <a:ext uri="{FF2B5EF4-FFF2-40B4-BE49-F238E27FC236}">
                <a16:creationId xmlns="" xmlns:a16="http://schemas.microsoft.com/office/drawing/2014/main" id="{8D7214E8-2723-447A-8677-8EA15956E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841" y="1579484"/>
            <a:ext cx="4278189" cy="939371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Познавательно-информационный.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933C1D59-F4B7-4B63-B72D-071EE456193E}"/>
              </a:ext>
            </a:extLst>
          </p:cNvPr>
          <p:cNvCxnSpPr/>
          <p:nvPr/>
        </p:nvCxnSpPr>
        <p:spPr>
          <a:xfrm>
            <a:off x="7778338" y="2489628"/>
            <a:ext cx="859695" cy="21794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23A278A8-27CE-4F36-A318-432284E7BA33}"/>
              </a:ext>
            </a:extLst>
          </p:cNvPr>
          <p:cNvCxnSpPr>
            <a:cxnSpLocks/>
          </p:cNvCxnSpPr>
          <p:nvPr/>
        </p:nvCxnSpPr>
        <p:spPr>
          <a:xfrm>
            <a:off x="5837825" y="2511980"/>
            <a:ext cx="0" cy="42168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A1828520-1BFE-4E77-BDEF-576EE870EBDD}"/>
              </a:ext>
            </a:extLst>
          </p:cNvPr>
          <p:cNvCxnSpPr>
            <a:cxnSpLocks/>
          </p:cNvCxnSpPr>
          <p:nvPr/>
        </p:nvCxnSpPr>
        <p:spPr>
          <a:xfrm flipH="1">
            <a:off x="3269837" y="2479138"/>
            <a:ext cx="859695" cy="25742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212830" y="4691949"/>
            <a:ext cx="7963020" cy="1349413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 узнать 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 в выбранной социально-трудовой области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66EF3307-AD1E-47A2-B81B-1D94C86A09FC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 </a:t>
            </a:r>
            <a:r>
              <a:rPr lang="ru-RU" dirty="0">
                <a:solidFill>
                  <a:schemeClr val="tx1"/>
                </a:solidFill>
              </a:rPr>
              <a:t>слайд</a:t>
            </a:r>
          </a:p>
        </p:txBody>
      </p:sp>
    </p:spTree>
    <p:extLst>
      <p:ext uri="{BB962C8B-B14F-4D97-AF65-F5344CB8AC3E}">
        <p14:creationId xmlns:p14="http://schemas.microsoft.com/office/powerpoint/2010/main" val="108772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sz="half" idx="1"/>
          </p:nvPr>
        </p:nvSpPr>
        <p:spPr>
          <a:xfrm>
            <a:off x="1874043" y="117933"/>
            <a:ext cx="8443913" cy="820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технологии:</a:t>
            </a:r>
          </a:p>
          <a:p>
            <a:endParaRPr lang="ru-RU" dirty="0"/>
          </a:p>
        </p:txBody>
      </p:sp>
      <p:sp>
        <p:nvSpPr>
          <p:cNvPr id="5" name="Прямоугольник 36"/>
          <p:cNvSpPr>
            <a:spLocks noChangeArrowheads="1"/>
          </p:cNvSpPr>
          <p:nvPr/>
        </p:nvSpPr>
        <p:spPr bwMode="auto">
          <a:xfrm>
            <a:off x="4637369" y="980191"/>
            <a:ext cx="2955870" cy="1228877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Моделирующий</a:t>
            </a:r>
          </a:p>
        </p:txBody>
      </p:sp>
      <p:sp>
        <p:nvSpPr>
          <p:cNvPr id="8" name="Прямоугольник 30">
            <a:extLst>
              <a:ext uri="{FF2B5EF4-FFF2-40B4-BE49-F238E27FC236}">
                <a16:creationId xmlns="" xmlns:a16="http://schemas.microsoft.com/office/drawing/2014/main" id="{9F325939-98E7-41C2-A70E-B215F14DF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98" y="2771650"/>
            <a:ext cx="3449750" cy="714697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мастерские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31">
            <a:extLst>
              <a:ext uri="{FF2B5EF4-FFF2-40B4-BE49-F238E27FC236}">
                <a16:creationId xmlns="" xmlns:a16="http://schemas.microsoft.com/office/drawing/2014/main" id="{5BE1DB70-CD17-453C-B4A3-CCBCD812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451" y="1285134"/>
            <a:ext cx="2955870" cy="989250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Творческие проекты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5">
            <a:extLst>
              <a:ext uri="{FF2B5EF4-FFF2-40B4-BE49-F238E27FC236}">
                <a16:creationId xmlns="" xmlns:a16="http://schemas.microsoft.com/office/drawing/2014/main" id="{2FB07A5A-1812-46B8-B90B-B9B0FF7B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612" y="2771650"/>
            <a:ext cx="2791788" cy="783408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Режиссёрские игры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36">
            <a:extLst>
              <a:ext uri="{FF2B5EF4-FFF2-40B4-BE49-F238E27FC236}">
                <a16:creationId xmlns="" xmlns:a16="http://schemas.microsoft.com/office/drawing/2014/main" id="{84B76B2D-956A-4090-B6F5-C38D914CE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44" y="1305656"/>
            <a:ext cx="2596250" cy="1030604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Сюжетно-ролевые игры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01A9D3C6-87CB-4E68-BA2D-4FCDDA3AFBFF}"/>
              </a:ext>
            </a:extLst>
          </p:cNvPr>
          <p:cNvCxnSpPr>
            <a:cxnSpLocks/>
          </p:cNvCxnSpPr>
          <p:nvPr/>
        </p:nvCxnSpPr>
        <p:spPr>
          <a:xfrm flipH="1">
            <a:off x="3268699" y="1519579"/>
            <a:ext cx="1349365" cy="30041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52C78C36-5629-4C17-A25E-3B4DC4515C37}"/>
              </a:ext>
            </a:extLst>
          </p:cNvPr>
          <p:cNvCxnSpPr>
            <a:cxnSpLocks/>
          </p:cNvCxnSpPr>
          <p:nvPr/>
        </p:nvCxnSpPr>
        <p:spPr>
          <a:xfrm>
            <a:off x="7573934" y="1435936"/>
            <a:ext cx="1091229" cy="381709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D59DE7CA-93B5-4C39-80E2-4A6F8CE34F65}"/>
              </a:ext>
            </a:extLst>
          </p:cNvPr>
          <p:cNvCxnSpPr>
            <a:cxnSpLocks/>
          </p:cNvCxnSpPr>
          <p:nvPr/>
        </p:nvCxnSpPr>
        <p:spPr>
          <a:xfrm flipH="1">
            <a:off x="4331057" y="2257471"/>
            <a:ext cx="783343" cy="42851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B8E0E729-1A6B-4DC1-A3AC-DD3AE1905EC7}"/>
              </a:ext>
            </a:extLst>
          </p:cNvPr>
          <p:cNvCxnSpPr>
            <a:cxnSpLocks/>
          </p:cNvCxnSpPr>
          <p:nvPr/>
        </p:nvCxnSpPr>
        <p:spPr>
          <a:xfrm>
            <a:off x="7162045" y="2250590"/>
            <a:ext cx="700602" cy="435391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7013043-3D2E-47B2-86C4-A5849AB7E8C1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 слайд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B0EBF1F-80E3-468D-A66D-8ED1BBB5B7C1}"/>
              </a:ext>
            </a:extLst>
          </p:cNvPr>
          <p:cNvSpPr/>
          <p:nvPr/>
        </p:nvSpPr>
        <p:spPr>
          <a:xfrm>
            <a:off x="1330036" y="3678809"/>
            <a:ext cx="9289537" cy="2912308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 построить игровую модель социально-трудовой области, позволяющей детям освоить содержание профессий. </a:t>
            </a: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 сюжетно-игровая деятельность, режиссерские игры, проблемные игровые ситуации, творческие проекты.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2"/>
          <p:cNvSpPr>
            <a:spLocks noGrp="1"/>
          </p:cNvSpPr>
          <p:nvPr>
            <p:ph sz="half" idx="1"/>
          </p:nvPr>
        </p:nvSpPr>
        <p:spPr>
          <a:xfrm>
            <a:off x="1769424" y="215087"/>
            <a:ext cx="8443913" cy="820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технологии:</a:t>
            </a:r>
          </a:p>
          <a:p>
            <a:endParaRPr lang="ru-RU" dirty="0"/>
          </a:p>
        </p:txBody>
      </p:sp>
      <p:sp>
        <p:nvSpPr>
          <p:cNvPr id="7" name="Прямоугольник 32">
            <a:extLst>
              <a:ext uri="{FF2B5EF4-FFF2-40B4-BE49-F238E27FC236}">
                <a16:creationId xmlns="" xmlns:a16="http://schemas.microsoft.com/office/drawing/2014/main" id="{DDD7F0D6-2456-43E8-AA80-5795A975D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07" y="2164383"/>
            <a:ext cx="2845398" cy="802406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Театральные постановки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33">
            <a:extLst>
              <a:ext uri="{FF2B5EF4-FFF2-40B4-BE49-F238E27FC236}">
                <a16:creationId xmlns="" xmlns:a16="http://schemas.microsoft.com/office/drawing/2014/main" id="{1BF85AE3-8901-48F1-98E3-345B78650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281" y="2368589"/>
            <a:ext cx="2335475" cy="802406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Квесты, игры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34">
            <a:extLst>
              <a:ext uri="{FF2B5EF4-FFF2-40B4-BE49-F238E27FC236}">
                <a16:creationId xmlns="" xmlns:a16="http://schemas.microsoft.com/office/drawing/2014/main" id="{A135308F-544B-4D25-BE82-84012DFF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659" y="2154425"/>
            <a:ext cx="2335475" cy="605641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Викторины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2">
            <a:extLst>
              <a:ext uri="{FF2B5EF4-FFF2-40B4-BE49-F238E27FC236}">
                <a16:creationId xmlns="" xmlns:a16="http://schemas.microsoft.com/office/drawing/2014/main" id="{F94047E9-6BDF-4107-AF8A-64F80ECC1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281" y="1167232"/>
            <a:ext cx="2581275" cy="711697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Демонстративный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CC59CFE8-141E-472B-8275-E020211AEDBE}"/>
              </a:ext>
            </a:extLst>
          </p:cNvPr>
          <p:cNvCxnSpPr>
            <a:cxnSpLocks/>
          </p:cNvCxnSpPr>
          <p:nvPr/>
        </p:nvCxnSpPr>
        <p:spPr>
          <a:xfrm flipH="1">
            <a:off x="3712305" y="1953525"/>
            <a:ext cx="859695" cy="25742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3DFCD216-46C1-45F2-B551-CC32466D3FCE}"/>
              </a:ext>
            </a:extLst>
          </p:cNvPr>
          <p:cNvCxnSpPr/>
          <p:nvPr/>
        </p:nvCxnSpPr>
        <p:spPr>
          <a:xfrm>
            <a:off x="6696964" y="1962851"/>
            <a:ext cx="859695" cy="21794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7DBD8112-CFA4-4A4D-9F98-43BDBEDD4D3F}"/>
              </a:ext>
            </a:extLst>
          </p:cNvPr>
          <p:cNvCxnSpPr>
            <a:cxnSpLocks/>
          </p:cNvCxnSpPr>
          <p:nvPr/>
        </p:nvCxnSpPr>
        <p:spPr>
          <a:xfrm>
            <a:off x="5647820" y="1933800"/>
            <a:ext cx="0" cy="42168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0E602049-A858-4480-A834-DB69B8D8CCBD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 слайд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A7189665-BE2F-4866-8879-7DE43999CBF4}"/>
              </a:ext>
            </a:extLst>
          </p:cNvPr>
          <p:cNvSpPr/>
          <p:nvPr/>
        </p:nvSpPr>
        <p:spPr>
          <a:xfrm>
            <a:off x="1330036" y="3788229"/>
            <a:ext cx="9403482" cy="2640027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 передать увлеченность знакомства с профессией другим детям. Условия реализации задач связаны с интересом, зрелищностью, присутствием атрибутики. В целом технология может быть рассмотрена как форма творческого проектирования, реализуемая совместно с детьми, педагогами и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149814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90906" y="276307"/>
            <a:ext cx="9950245" cy="125852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Особенности реализации технологии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3833" y="2172928"/>
            <a:ext cx="9497961" cy="7374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Интеграция различных образовательных форм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79639" y="3274141"/>
            <a:ext cx="9497961" cy="7374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Включение в образовательный процесс социальных и родительских ресурсов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79638" y="4449096"/>
            <a:ext cx="9497961" cy="7374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Поддержка высокого уровня эмоциональной включенности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79638" y="5624051"/>
            <a:ext cx="9497961" cy="7374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Расширение социальных представлений дошкольников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5126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1365</TotalTime>
  <Words>386</Words>
  <Application>Microsoft Office PowerPoint</Application>
  <PresentationFormat>Широкоэкранный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МО г. Краснодар  «Центр – детский сад № 118»</dc:title>
  <dc:creator>ДС-213</dc:creator>
  <cp:lastModifiedBy>user</cp:lastModifiedBy>
  <cp:revision>73</cp:revision>
  <dcterms:created xsi:type="dcterms:W3CDTF">2022-09-04T05:19:43Z</dcterms:created>
  <dcterms:modified xsi:type="dcterms:W3CDTF">2023-01-20T05:50:09Z</dcterms:modified>
</cp:coreProperties>
</file>