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4" r:id="rId2"/>
    <p:sldId id="270" r:id="rId3"/>
    <p:sldId id="282" r:id="rId4"/>
    <p:sldId id="271" r:id="rId5"/>
    <p:sldId id="262" r:id="rId6"/>
    <p:sldId id="278" r:id="rId7"/>
    <p:sldId id="263" r:id="rId8"/>
    <p:sldId id="264" r:id="rId9"/>
    <p:sldId id="265" r:id="rId10"/>
    <p:sldId id="283" r:id="rId11"/>
    <p:sldId id="277" r:id="rId12"/>
    <p:sldId id="280" r:id="rId13"/>
    <p:sldId id="269" r:id="rId14"/>
    <p:sldId id="28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9DCF"/>
    <a:srgbClr val="F03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4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64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724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6585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19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78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764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0899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121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D3A5BC-8932-4D8F-BD45-4AD28780C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CA2455-67F5-44C1-9ACD-E52464FAFF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A17750-C82C-425A-ABC8-AC57D78C7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262AE9D-5F86-402B-A833-94AA4D17B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442BC9-BDAF-4C08-859F-5EA8F6C6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DA0A48-B7BB-42D5-95E7-AA394F86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91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14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0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17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32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0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81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34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48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19F61D-8522-4449-AA13-38A52D5726B1}" type="datetimeFigureOut">
              <a:rPr lang="ru-RU" smtClean="0"/>
              <a:t>20.09.2022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D09826E-1622-463B-99FA-90D917C97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19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B38673-1BC0-4EEC-9E0A-743F896B2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2414" y="2090478"/>
            <a:ext cx="8561669" cy="38807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инновационного проекта: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моделирование в формировании представлений дошкольников о профессиональной деятельности»</a:t>
            </a:r>
          </a:p>
          <a:p>
            <a:endParaRPr lang="ru-RU" dirty="0"/>
          </a:p>
          <a:p>
            <a:pPr marL="0" indent="0" algn="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 </a:t>
            </a:r>
          </a:p>
          <a:p>
            <a:pPr marL="0" indent="0" algn="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МАДОУ 118 Федотова Анастасия Викторовна</a:t>
            </a: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D2D84C5-81AD-44C1-9B4F-44EA13AB67E4}"/>
              </a:ext>
            </a:extLst>
          </p:cNvPr>
          <p:cNvSpPr txBox="1">
            <a:spLocks/>
          </p:cNvSpPr>
          <p:nvPr/>
        </p:nvSpPr>
        <p:spPr>
          <a:xfrm>
            <a:off x="1369964" y="886750"/>
            <a:ext cx="9144119" cy="1281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муниципального образования город Краснодар 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ребенка – детский сад № 118 «Золотой ключик»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12315" y="6216161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 слайд</a:t>
            </a:r>
          </a:p>
        </p:txBody>
      </p:sp>
    </p:spTree>
    <p:extLst>
      <p:ext uri="{BB962C8B-B14F-4D97-AF65-F5344CB8AC3E}">
        <p14:creationId xmlns:p14="http://schemas.microsoft.com/office/powerpoint/2010/main" val="2551952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D279F0C-A0FA-4AD3-AE7D-DA45D2F781DC}"/>
              </a:ext>
            </a:extLst>
          </p:cNvPr>
          <p:cNvSpPr/>
          <p:nvPr/>
        </p:nvSpPr>
        <p:spPr>
          <a:xfrm>
            <a:off x="10612315" y="6233746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10 слайд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81178538-149C-4828-909A-F0552711348A}"/>
              </a:ext>
            </a:extLst>
          </p:cNvPr>
          <p:cNvSpPr/>
          <p:nvPr/>
        </p:nvSpPr>
        <p:spPr>
          <a:xfrm>
            <a:off x="4403029" y="236011"/>
            <a:ext cx="38372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Проектируемая смета</a:t>
            </a:r>
            <a:endParaRPr lang="ru-RU" sz="2800" b="1" i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ятиугольник 7">
            <a:extLst>
              <a:ext uri="{FF2B5EF4-FFF2-40B4-BE49-F238E27FC236}">
                <a16:creationId xmlns:a16="http://schemas.microsoft.com/office/drawing/2014/main" id="{B4D738A9-AB96-4852-89AD-06DC7D8A4D8C}"/>
              </a:ext>
            </a:extLst>
          </p:cNvPr>
          <p:cNvSpPr/>
          <p:nvPr/>
        </p:nvSpPr>
        <p:spPr>
          <a:xfrm>
            <a:off x="440629" y="450652"/>
            <a:ext cx="4818161" cy="3028208"/>
          </a:xfrm>
          <a:prstGeom prst="pentagon">
            <a:avLst/>
          </a:prstGeom>
          <a:solidFill>
            <a:schemeClr val="accent2">
              <a:lumMod val="40000"/>
              <a:lumOff val="60000"/>
            </a:schemeClr>
          </a:solidFill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материально-технической среды, Приобретение канцелярских товаров, Приобретение /изготовление игровых комплексов</a:t>
            </a:r>
          </a:p>
        </p:txBody>
      </p:sp>
      <p:sp>
        <p:nvSpPr>
          <p:cNvPr id="9" name="Пятиугольник 8">
            <a:extLst>
              <a:ext uri="{FF2B5EF4-FFF2-40B4-BE49-F238E27FC236}">
                <a16:creationId xmlns:a16="http://schemas.microsoft.com/office/drawing/2014/main" id="{9AC7B7B7-9C73-4777-9959-F5D8C191078D}"/>
              </a:ext>
            </a:extLst>
          </p:cNvPr>
          <p:cNvSpPr/>
          <p:nvPr/>
        </p:nvSpPr>
        <p:spPr>
          <a:xfrm>
            <a:off x="3422072" y="3829792"/>
            <a:ext cx="4818161" cy="3028208"/>
          </a:xfrm>
          <a:prstGeom prst="pentagon">
            <a:avLst/>
          </a:prstGeom>
          <a:solidFill>
            <a:schemeClr val="accent2">
              <a:lumMod val="40000"/>
              <a:lumOff val="60000"/>
            </a:schemeClr>
          </a:solidFill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Стимулирующие выплаты сотрудникам МАДОУ</a:t>
            </a:r>
          </a:p>
        </p:txBody>
      </p:sp>
      <p:sp>
        <p:nvSpPr>
          <p:cNvPr id="11" name="Пятиугольник 10">
            <a:extLst>
              <a:ext uri="{FF2B5EF4-FFF2-40B4-BE49-F238E27FC236}">
                <a16:creationId xmlns:a16="http://schemas.microsoft.com/office/drawing/2014/main" id="{DB3D8EA0-5701-481D-8A1A-5D7BFEB4BBFA}"/>
              </a:ext>
            </a:extLst>
          </p:cNvPr>
          <p:cNvSpPr/>
          <p:nvPr/>
        </p:nvSpPr>
        <p:spPr>
          <a:xfrm>
            <a:off x="7301581" y="1270659"/>
            <a:ext cx="4249386" cy="2734693"/>
          </a:xfrm>
          <a:prstGeom prst="pentagon">
            <a:avLst/>
          </a:prstGeom>
          <a:solidFill>
            <a:schemeClr val="accent2">
              <a:lumMod val="40000"/>
              <a:lumOff val="60000"/>
            </a:schemeClr>
          </a:solidFill>
          <a:ln w="635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научной литературы, Публикации методических работ</a:t>
            </a:r>
          </a:p>
        </p:txBody>
      </p:sp>
    </p:spTree>
    <p:extLst>
      <p:ext uri="{BB962C8B-B14F-4D97-AF65-F5344CB8AC3E}">
        <p14:creationId xmlns:p14="http://schemas.microsoft.com/office/powerpoint/2010/main" val="4269351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1A376-18FA-49A4-8E37-6566FC1ED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5777" y="379969"/>
            <a:ext cx="8120743" cy="31707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анализ различных структурных элементов профессиональных  представлений дошкольников относительно его низкого, среднего и высокого уровней социальной воспитанности дошкольников реализуется методами: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552BA7D-F5DD-4A63-AD84-91948270F7E8}"/>
              </a:ext>
            </a:extLst>
          </p:cNvPr>
          <p:cNvSpPr/>
          <p:nvPr/>
        </p:nvSpPr>
        <p:spPr>
          <a:xfrm>
            <a:off x="10612315" y="6233746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11 слайд</a:t>
            </a:r>
          </a:p>
        </p:txBody>
      </p:sp>
      <p:sp>
        <p:nvSpPr>
          <p:cNvPr id="4" name="Равнобедренный треугольник 3">
            <a:extLst>
              <a:ext uri="{FF2B5EF4-FFF2-40B4-BE49-F238E27FC236}">
                <a16:creationId xmlns:a16="http://schemas.microsoft.com/office/drawing/2014/main" id="{2D5C2CBB-DBA7-4ED7-A88E-A81BB1AB9FE8}"/>
              </a:ext>
            </a:extLst>
          </p:cNvPr>
          <p:cNvSpPr/>
          <p:nvPr/>
        </p:nvSpPr>
        <p:spPr>
          <a:xfrm>
            <a:off x="17318" y="4838949"/>
            <a:ext cx="4893624" cy="19623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анкетирования</a:t>
            </a:r>
          </a:p>
        </p:txBody>
      </p:sp>
      <p:sp>
        <p:nvSpPr>
          <p:cNvPr id="5" name="Равнобедренный треугольник 4">
            <a:extLst>
              <a:ext uri="{FF2B5EF4-FFF2-40B4-BE49-F238E27FC236}">
                <a16:creationId xmlns:a16="http://schemas.microsoft.com/office/drawing/2014/main" id="{6D6CBB51-2E4C-4274-ADFB-D434216A82E7}"/>
              </a:ext>
            </a:extLst>
          </p:cNvPr>
          <p:cNvSpPr/>
          <p:nvPr/>
        </p:nvSpPr>
        <p:spPr>
          <a:xfrm>
            <a:off x="4014315" y="4106241"/>
            <a:ext cx="4393415" cy="19623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</a:t>
            </a:r>
          </a:p>
        </p:txBody>
      </p:sp>
      <p:sp>
        <p:nvSpPr>
          <p:cNvPr id="6" name="Равнобедренный треугольник 5">
            <a:extLst>
              <a:ext uri="{FF2B5EF4-FFF2-40B4-BE49-F238E27FC236}">
                <a16:creationId xmlns:a16="http://schemas.microsoft.com/office/drawing/2014/main" id="{9D1A0125-F163-4DC3-BD0D-EDE9C4BFA4B2}"/>
              </a:ext>
            </a:extLst>
          </p:cNvPr>
          <p:cNvSpPr/>
          <p:nvPr/>
        </p:nvSpPr>
        <p:spPr>
          <a:xfrm>
            <a:off x="7160326" y="2876613"/>
            <a:ext cx="4893624" cy="19623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бесед по картинке</a:t>
            </a:r>
          </a:p>
        </p:txBody>
      </p:sp>
    </p:spTree>
    <p:extLst>
      <p:ext uri="{BB962C8B-B14F-4D97-AF65-F5344CB8AC3E}">
        <p14:creationId xmlns:p14="http://schemas.microsoft.com/office/powerpoint/2010/main" val="3734042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B38673-1BC0-4EEC-9E0A-743F896B2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52414" y="2090478"/>
            <a:ext cx="8561669" cy="38807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инновационного проекта:</a:t>
            </a: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Игровое моделирование в формировании представлений дошкольников о профессиональной деятельности»</a:t>
            </a:r>
          </a:p>
          <a:p>
            <a:endParaRPr lang="ru-RU" dirty="0"/>
          </a:p>
          <a:p>
            <a:pPr marL="0" indent="0" algn="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проекта </a:t>
            </a:r>
          </a:p>
          <a:p>
            <a:pPr marL="0" indent="0" algn="r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МАДОУ 118 Федотова Анастасия Викторовна</a:t>
            </a: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D2D84C5-81AD-44C1-9B4F-44EA13AB67E4}"/>
              </a:ext>
            </a:extLst>
          </p:cNvPr>
          <p:cNvSpPr txBox="1">
            <a:spLocks/>
          </p:cNvSpPr>
          <p:nvPr/>
        </p:nvSpPr>
        <p:spPr>
          <a:xfrm>
            <a:off x="1369964" y="886750"/>
            <a:ext cx="9144119" cy="12815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дошкольное образовательное учреждение муниципального образования город Краснодар </a:t>
            </a:r>
          </a:p>
          <a:p>
            <a:pPr algn="ctr"/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развития ребенка – детский сад № 118 «Золотой ключик»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2A3FC73-A2A9-4EAE-9CA2-2F7E8645FA4E}"/>
              </a:ext>
            </a:extLst>
          </p:cNvPr>
          <p:cNvSpPr/>
          <p:nvPr/>
        </p:nvSpPr>
        <p:spPr>
          <a:xfrm>
            <a:off x="10612315" y="6233746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12 слайд</a:t>
            </a:r>
          </a:p>
        </p:txBody>
      </p:sp>
    </p:spTree>
    <p:extLst>
      <p:ext uri="{BB962C8B-B14F-4D97-AF65-F5344CB8AC3E}">
        <p14:creationId xmlns:p14="http://schemas.microsoft.com/office/powerpoint/2010/main" val="1834082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F11FEEE-24EC-407D-A6B4-E6CC87694E2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28691"/>
            <a:ext cx="5181600" cy="1745206"/>
          </a:xfrm>
          <a:prstGeom prst="rect">
            <a:avLst/>
          </a:prstGeo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757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612315" y="6216161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 слайд</a:t>
            </a:r>
          </a:p>
        </p:txBody>
      </p:sp>
    </p:spTree>
    <p:extLst>
      <p:ext uri="{BB962C8B-B14F-4D97-AF65-F5344CB8AC3E}">
        <p14:creationId xmlns:p14="http://schemas.microsoft.com/office/powerpoint/2010/main" val="65782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62545" y="1199407"/>
            <a:ext cx="8336477" cy="4750131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612315" y="6233746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 слайд</a:t>
            </a:r>
          </a:p>
        </p:txBody>
      </p:sp>
      <p:sp>
        <p:nvSpPr>
          <p:cNvPr id="2" name="Ромб 1">
            <a:extLst>
              <a:ext uri="{FF2B5EF4-FFF2-40B4-BE49-F238E27FC236}">
                <a16:creationId xmlns:a16="http://schemas.microsoft.com/office/drawing/2014/main" id="{F5B507E0-C14F-435F-BA09-E9FF279B928D}"/>
              </a:ext>
            </a:extLst>
          </p:cNvPr>
          <p:cNvSpPr/>
          <p:nvPr/>
        </p:nvSpPr>
        <p:spPr>
          <a:xfrm>
            <a:off x="4259150" y="103908"/>
            <a:ext cx="7837847" cy="665018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системных представлений о профессиональной деятельности в социальном воспитании дошкольников</a:t>
            </a:r>
            <a:endParaRPr lang="ru-RU" sz="2800" dirty="0"/>
          </a:p>
        </p:txBody>
      </p:sp>
      <p:sp>
        <p:nvSpPr>
          <p:cNvPr id="4" name="Ромб 3">
            <a:extLst>
              <a:ext uri="{FF2B5EF4-FFF2-40B4-BE49-F238E27FC236}">
                <a16:creationId xmlns:a16="http://schemas.microsoft.com/office/drawing/2014/main" id="{460E584C-89D0-4D4E-ABBC-83DD3D6B8DC2}"/>
              </a:ext>
            </a:extLst>
          </p:cNvPr>
          <p:cNvSpPr/>
          <p:nvPr/>
        </p:nvSpPr>
        <p:spPr>
          <a:xfrm>
            <a:off x="0" y="1554182"/>
            <a:ext cx="4809506" cy="386096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</a:t>
            </a:r>
          </a:p>
        </p:txBody>
      </p:sp>
    </p:spTree>
    <p:extLst>
      <p:ext uri="{BB962C8B-B14F-4D97-AF65-F5344CB8AC3E}">
        <p14:creationId xmlns:p14="http://schemas.microsoft.com/office/powerpoint/2010/main" val="291777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омб 4">
            <a:extLst>
              <a:ext uri="{FF2B5EF4-FFF2-40B4-BE49-F238E27FC236}">
                <a16:creationId xmlns:a16="http://schemas.microsoft.com/office/drawing/2014/main" id="{6A5AEFA6-11BA-4A55-881A-B637A6214914}"/>
              </a:ext>
            </a:extLst>
          </p:cNvPr>
          <p:cNvSpPr/>
          <p:nvPr/>
        </p:nvSpPr>
        <p:spPr>
          <a:xfrm>
            <a:off x="4048548" y="155863"/>
            <a:ext cx="8143452" cy="6314703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Как, каким образом формировать представления дошкольников  о профессиях в  их  социальной  целостности  и  взаимообусловленности?</a:t>
            </a:r>
          </a:p>
          <a:p>
            <a:pPr algn="ctr"/>
            <a:endParaRPr lang="ru-RU" dirty="0"/>
          </a:p>
        </p:txBody>
      </p:sp>
      <p:sp>
        <p:nvSpPr>
          <p:cNvPr id="6" name="Ромб 5">
            <a:extLst>
              <a:ext uri="{FF2B5EF4-FFF2-40B4-BE49-F238E27FC236}">
                <a16:creationId xmlns:a16="http://schemas.microsoft.com/office/drawing/2014/main" id="{BC53B388-8E59-4C35-BB00-193749D6879F}"/>
              </a:ext>
            </a:extLst>
          </p:cNvPr>
          <p:cNvSpPr/>
          <p:nvPr/>
        </p:nvSpPr>
        <p:spPr>
          <a:xfrm>
            <a:off x="0" y="1306286"/>
            <a:ext cx="4999512" cy="4049485"/>
          </a:xfrm>
          <a:prstGeom prst="diamond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деятельности:</a:t>
            </a:r>
            <a:endParaRPr lang="ru-RU" sz="2800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510816A-4ECF-48DF-8D89-57DF2D68F16B}"/>
              </a:ext>
            </a:extLst>
          </p:cNvPr>
          <p:cNvSpPr/>
          <p:nvPr/>
        </p:nvSpPr>
        <p:spPr>
          <a:xfrm>
            <a:off x="10612315" y="6233746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3 слайд</a:t>
            </a:r>
          </a:p>
        </p:txBody>
      </p:sp>
    </p:spTree>
    <p:extLst>
      <p:ext uri="{BB962C8B-B14F-4D97-AF65-F5344CB8AC3E}">
        <p14:creationId xmlns:p14="http://schemas.microsoft.com/office/powerpoint/2010/main" val="65967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185059" y="231425"/>
            <a:ext cx="7338950" cy="19447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инновационной деятельности: </a:t>
            </a:r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935675" y="743992"/>
            <a:ext cx="7892885" cy="1432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внедрить технологию игрового моделирования профессиональной деятельности в различных социально-трудовых сферах как условия формирования целостных и системных представлений дошкольников о мире профессий.</a:t>
            </a:r>
            <a:endParaRPr lang="ru-RU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AD005E3C-20AB-4F17-832C-E5813859EBE0}"/>
              </a:ext>
            </a:extLst>
          </p:cNvPr>
          <p:cNvSpPr/>
          <p:nvPr/>
        </p:nvSpPr>
        <p:spPr>
          <a:xfrm>
            <a:off x="5068465" y="3263655"/>
            <a:ext cx="2757188" cy="2176153"/>
          </a:xfrm>
          <a:prstGeom prst="ellipse">
            <a:avLst/>
          </a:prstGeom>
          <a:solidFill>
            <a:srgbClr val="F03C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инновационной деятельности: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23A4938E-40CE-4156-A27F-B45EA1625777}"/>
              </a:ext>
            </a:extLst>
          </p:cNvPr>
          <p:cNvSpPr/>
          <p:nvPr/>
        </p:nvSpPr>
        <p:spPr>
          <a:xfrm>
            <a:off x="111064" y="4685600"/>
            <a:ext cx="5007430" cy="1905990"/>
          </a:xfrm>
          <a:prstGeom prst="ellipse">
            <a:avLst/>
          </a:prstGeom>
          <a:solidFill>
            <a:srgbClr val="F03C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технологию игрового моделирования профессиональной деятельности</a:t>
            </a: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9A485748-5E18-4EF7-B3EF-4B7EAB15664A}"/>
              </a:ext>
            </a:extLst>
          </p:cNvPr>
          <p:cNvSpPr/>
          <p:nvPr/>
        </p:nvSpPr>
        <p:spPr>
          <a:xfrm>
            <a:off x="7707087" y="4439312"/>
            <a:ext cx="4288196" cy="2000992"/>
          </a:xfrm>
          <a:prstGeom prst="ellipse">
            <a:avLst/>
          </a:prstGeom>
          <a:solidFill>
            <a:srgbClr val="F03C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Оборудовать игровую образовательную среду ДОО для реализации технологий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8F6E9990-FCF2-4AB1-A50A-27A2732B9F40}"/>
              </a:ext>
            </a:extLst>
          </p:cNvPr>
          <p:cNvSpPr/>
          <p:nvPr/>
        </p:nvSpPr>
        <p:spPr>
          <a:xfrm>
            <a:off x="161092" y="2313294"/>
            <a:ext cx="4907374" cy="2031855"/>
          </a:xfrm>
          <a:prstGeom prst="ellipse">
            <a:avLst/>
          </a:prstGeom>
          <a:solidFill>
            <a:srgbClr val="F03C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критерии диагностики сформированности представлений;</a:t>
            </a: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063B99E5-FBBF-4A6A-82CF-231CA022199D}"/>
              </a:ext>
            </a:extLst>
          </p:cNvPr>
          <p:cNvSpPr/>
          <p:nvPr/>
        </p:nvSpPr>
        <p:spPr>
          <a:xfrm>
            <a:off x="7825653" y="2263159"/>
            <a:ext cx="4205255" cy="1861597"/>
          </a:xfrm>
          <a:prstGeom prst="ellipse">
            <a:avLst/>
          </a:prstGeom>
          <a:solidFill>
            <a:srgbClr val="F03C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комплекс методических материалов и обеспечить их диссеминацию.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1C6C992-DC58-4FAB-96AF-98B0993F022F}"/>
              </a:ext>
            </a:extLst>
          </p:cNvPr>
          <p:cNvSpPr/>
          <p:nvPr/>
        </p:nvSpPr>
        <p:spPr>
          <a:xfrm>
            <a:off x="10612315" y="6233746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4 слайд</a:t>
            </a:r>
          </a:p>
        </p:txBody>
      </p:sp>
    </p:spTree>
    <p:extLst>
      <p:ext uri="{BB962C8B-B14F-4D97-AF65-F5344CB8AC3E}">
        <p14:creationId xmlns:p14="http://schemas.microsoft.com/office/powerpoint/2010/main" val="306529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00645" y="2658015"/>
            <a:ext cx="11127178" cy="27426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здравоохранение             образование                       строительство                                      искусство                               культурный досуг</a:t>
            </a:r>
          </a:p>
          <a:p>
            <a:pPr marL="0" indent="0"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спорт и физкультура       защита и охрана государства                  сфера услуг                     информационное                             сельское хозяйство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                                                                                                                 пространство и технологии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96070" y="597845"/>
            <a:ext cx="9214337" cy="1004225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инновационном процессе были выделены следующие социально-трудовые сферы жизнедеятельности человека:</a:t>
            </a:r>
          </a:p>
          <a:p>
            <a:pPr marL="457200" lvl="1" indent="0">
              <a:buNone/>
            </a:pP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1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1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ru-RU" sz="1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1476378" y="2113975"/>
            <a:ext cx="105508" cy="9671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3110277" y="2125683"/>
            <a:ext cx="105508" cy="9671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971813" y="2174438"/>
            <a:ext cx="105508" cy="9671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7322720" y="2113975"/>
            <a:ext cx="105508" cy="9671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8414413" y="2113974"/>
            <a:ext cx="128953" cy="180242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9538836" y="2113975"/>
            <a:ext cx="105508" cy="967154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2405611" y="2082118"/>
            <a:ext cx="128953" cy="180242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3877659" y="2125683"/>
            <a:ext cx="128953" cy="180242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6132347" y="2142774"/>
            <a:ext cx="128953" cy="180242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>
            <a:off x="10610407" y="2113974"/>
            <a:ext cx="128953" cy="1802425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Минус 26"/>
          <p:cNvSpPr/>
          <p:nvPr/>
        </p:nvSpPr>
        <p:spPr>
          <a:xfrm>
            <a:off x="-154379" y="1995054"/>
            <a:ext cx="12477008" cy="179384"/>
          </a:xfrm>
          <a:prstGeom prst="mathMinus">
            <a:avLst/>
          </a:prstGeom>
          <a:solidFill>
            <a:schemeClr val="accent6">
              <a:lumMod val="7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B30874F-B6B9-4335-9BAF-07CCDAE157E2}"/>
              </a:ext>
            </a:extLst>
          </p:cNvPr>
          <p:cNvSpPr/>
          <p:nvPr/>
        </p:nvSpPr>
        <p:spPr>
          <a:xfrm>
            <a:off x="10612315" y="6233746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 слайд</a:t>
            </a:r>
          </a:p>
        </p:txBody>
      </p:sp>
    </p:spTree>
    <p:extLst>
      <p:ext uri="{BB962C8B-B14F-4D97-AF65-F5344CB8AC3E}">
        <p14:creationId xmlns:p14="http://schemas.microsoft.com/office/powerpoint/2010/main" val="1263558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DAC7D63C-4D1F-4D3F-AD91-A388AFDB974A}"/>
              </a:ext>
            </a:extLst>
          </p:cNvPr>
          <p:cNvSpPr/>
          <p:nvPr/>
        </p:nvSpPr>
        <p:spPr>
          <a:xfrm>
            <a:off x="6923314" y="1745673"/>
            <a:ext cx="4631377" cy="4013859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</a:t>
            </a:r>
          </a:p>
        </p:txBody>
      </p:sp>
      <p:sp>
        <p:nvSpPr>
          <p:cNvPr id="7" name="Объект 3">
            <a:extLst>
              <a:ext uri="{FF2B5EF4-FFF2-40B4-BE49-F238E27FC236}">
                <a16:creationId xmlns:a16="http://schemas.microsoft.com/office/drawing/2014/main" id="{85834C6E-B918-4F20-8533-C2E8BF217562}"/>
              </a:ext>
            </a:extLst>
          </p:cNvPr>
          <p:cNvSpPr txBox="1">
            <a:spLocks/>
          </p:cNvSpPr>
          <p:nvPr/>
        </p:nvSpPr>
        <p:spPr>
          <a:xfrm>
            <a:off x="1164615" y="107441"/>
            <a:ext cx="9214337" cy="1004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ctr">
              <a:buFont typeface="Arial" panose="020B0604020202020204" pitchFamily="34" charset="0"/>
              <a:buNone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разрабатываемой технологии игрового моделирования социально-трудовой деятельности лежит изучение всех профессий через их реализацию в различных социально-трудовых сферах. </a:t>
            </a:r>
          </a:p>
        </p:txBody>
      </p:sp>
      <p:pic>
        <p:nvPicPr>
          <p:cNvPr id="10" name="Picture 2" descr="Босс молокосос вектор - фото и картинки abrakadabra.fun">
            <a:extLst>
              <a:ext uri="{FF2B5EF4-FFF2-40B4-BE49-F238E27FC236}">
                <a16:creationId xmlns:a16="http://schemas.microsoft.com/office/drawing/2014/main" id="{3C0FBD15-7A5D-423E-AE44-5C4964260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171" y="2927840"/>
            <a:ext cx="1248827" cy="156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>
            <a:extLst>
              <a:ext uri="{FF2B5EF4-FFF2-40B4-BE49-F238E27FC236}">
                <a16:creationId xmlns:a16="http://schemas.microsoft.com/office/drawing/2014/main" id="{55C5B9DB-A5CE-49A0-9AC7-457906CD06AE}"/>
              </a:ext>
            </a:extLst>
          </p:cNvPr>
          <p:cNvSpPr/>
          <p:nvPr/>
        </p:nvSpPr>
        <p:spPr>
          <a:xfrm>
            <a:off x="8039595" y="2461447"/>
            <a:ext cx="2572720" cy="2493819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Босс молокосос вектор - фото и картинки abrakadabra.fun">
            <a:extLst>
              <a:ext uri="{FF2B5EF4-FFF2-40B4-BE49-F238E27FC236}">
                <a16:creationId xmlns:a16="http://schemas.microsoft.com/office/drawing/2014/main" id="{9074EC77-0BD0-4A26-B3EA-AE33D7772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1541" y="2850822"/>
            <a:ext cx="1248827" cy="1561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Облачко с текстом: овальное 15">
            <a:extLst>
              <a:ext uri="{FF2B5EF4-FFF2-40B4-BE49-F238E27FC236}">
                <a16:creationId xmlns:a16="http://schemas.microsoft.com/office/drawing/2014/main" id="{85729742-D381-4A3E-BFBC-CE59F71121BA}"/>
              </a:ext>
            </a:extLst>
          </p:cNvPr>
          <p:cNvSpPr/>
          <p:nvPr/>
        </p:nvSpPr>
        <p:spPr>
          <a:xfrm>
            <a:off x="1403665" y="1187652"/>
            <a:ext cx="2310938" cy="1663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строительство</a:t>
            </a:r>
          </a:p>
        </p:txBody>
      </p:sp>
      <p:sp>
        <p:nvSpPr>
          <p:cNvPr id="17" name="Облачко с текстом: овальное 16">
            <a:extLst>
              <a:ext uri="{FF2B5EF4-FFF2-40B4-BE49-F238E27FC236}">
                <a16:creationId xmlns:a16="http://schemas.microsoft.com/office/drawing/2014/main" id="{6C4AA1FD-C68E-458A-9F3B-F5F2C6579FD4}"/>
              </a:ext>
            </a:extLst>
          </p:cNvPr>
          <p:cNvSpPr/>
          <p:nvPr/>
        </p:nvSpPr>
        <p:spPr>
          <a:xfrm rot="3932029">
            <a:off x="3218723" y="2641682"/>
            <a:ext cx="2310938" cy="1663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Спорт и физкультура</a:t>
            </a:r>
          </a:p>
        </p:txBody>
      </p:sp>
      <p:sp>
        <p:nvSpPr>
          <p:cNvPr id="18" name="Облачко с текстом: овальное 17">
            <a:extLst>
              <a:ext uri="{FF2B5EF4-FFF2-40B4-BE49-F238E27FC236}">
                <a16:creationId xmlns:a16="http://schemas.microsoft.com/office/drawing/2014/main" id="{7CB69989-5F13-49B1-8D00-143E2713C03C}"/>
              </a:ext>
            </a:extLst>
          </p:cNvPr>
          <p:cNvSpPr/>
          <p:nvPr/>
        </p:nvSpPr>
        <p:spPr>
          <a:xfrm rot="7305840">
            <a:off x="1857330" y="4606244"/>
            <a:ext cx="2310938" cy="1663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Сельское хозяйство</a:t>
            </a:r>
          </a:p>
        </p:txBody>
      </p:sp>
      <p:sp>
        <p:nvSpPr>
          <p:cNvPr id="19" name="Облачко с текстом: овальное 18">
            <a:extLst>
              <a:ext uri="{FF2B5EF4-FFF2-40B4-BE49-F238E27FC236}">
                <a16:creationId xmlns:a16="http://schemas.microsoft.com/office/drawing/2014/main" id="{01AFDC30-D214-4D88-B808-684332C3B6A2}"/>
              </a:ext>
            </a:extLst>
          </p:cNvPr>
          <p:cNvSpPr/>
          <p:nvPr/>
        </p:nvSpPr>
        <p:spPr>
          <a:xfrm rot="16799784">
            <a:off x="-274410" y="2669759"/>
            <a:ext cx="2310938" cy="1663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Сфера услуг</a:t>
            </a:r>
          </a:p>
        </p:txBody>
      </p:sp>
      <p:sp>
        <p:nvSpPr>
          <p:cNvPr id="20" name="Облачко с текстом: овальное 19">
            <a:extLst>
              <a:ext uri="{FF2B5EF4-FFF2-40B4-BE49-F238E27FC236}">
                <a16:creationId xmlns:a16="http://schemas.microsoft.com/office/drawing/2014/main" id="{3E2A6C00-99B0-454F-A389-F55B612991A4}"/>
              </a:ext>
            </a:extLst>
          </p:cNvPr>
          <p:cNvSpPr/>
          <p:nvPr/>
        </p:nvSpPr>
        <p:spPr>
          <a:xfrm>
            <a:off x="9672369" y="266883"/>
            <a:ext cx="2310938" cy="1663170"/>
          </a:xfrm>
          <a:prstGeom prst="wedgeEllipse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Сфера услуг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186A0225-3F38-4736-AF80-C0E5B0481879}"/>
              </a:ext>
            </a:extLst>
          </p:cNvPr>
          <p:cNvSpPr/>
          <p:nvPr/>
        </p:nvSpPr>
        <p:spPr>
          <a:xfrm>
            <a:off x="6540408" y="4542555"/>
            <a:ext cx="1817716" cy="482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прачечная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73DF136A-DAB8-43F3-BE3D-A6F4F7D68463}"/>
              </a:ext>
            </a:extLst>
          </p:cNvPr>
          <p:cNvSpPr/>
          <p:nvPr/>
        </p:nvSpPr>
        <p:spPr>
          <a:xfrm>
            <a:off x="6387152" y="2645827"/>
            <a:ext cx="1817716" cy="482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ателье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7F7D5E7-2EB9-47B3-9278-0E0A3CAE0566}"/>
              </a:ext>
            </a:extLst>
          </p:cNvPr>
          <p:cNvSpPr/>
          <p:nvPr/>
        </p:nvSpPr>
        <p:spPr>
          <a:xfrm>
            <a:off x="10500558" y="2645827"/>
            <a:ext cx="1817716" cy="482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парикмахерская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60710983-7751-4252-9C70-93DACCF72B6E}"/>
              </a:ext>
            </a:extLst>
          </p:cNvPr>
          <p:cNvSpPr/>
          <p:nvPr/>
        </p:nvSpPr>
        <p:spPr>
          <a:xfrm>
            <a:off x="10430716" y="4396832"/>
            <a:ext cx="1817716" cy="482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Салон красоты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53C2DC7C-2635-4FD1-8004-150BC765EC70}"/>
              </a:ext>
            </a:extLst>
          </p:cNvPr>
          <p:cNvSpPr/>
          <p:nvPr/>
        </p:nvSpPr>
        <p:spPr>
          <a:xfrm>
            <a:off x="10619573" y="6278990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6 слайд</a:t>
            </a:r>
          </a:p>
        </p:txBody>
      </p:sp>
    </p:spTree>
    <p:extLst>
      <p:ext uri="{BB962C8B-B14F-4D97-AF65-F5344CB8AC3E}">
        <p14:creationId xmlns:p14="http://schemas.microsoft.com/office/powerpoint/2010/main" val="512898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32020" y="745653"/>
            <a:ext cx="8443830" cy="8200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технологии: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410690" y="4013860"/>
            <a:ext cx="7283227" cy="20275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	</a:t>
            </a:r>
          </a:p>
        </p:txBody>
      </p:sp>
      <p:sp>
        <p:nvSpPr>
          <p:cNvPr id="5" name="Прямоугольник 29"/>
          <p:cNvSpPr>
            <a:spLocks noChangeArrowheads="1"/>
          </p:cNvSpPr>
          <p:nvPr/>
        </p:nvSpPr>
        <p:spPr bwMode="auto">
          <a:xfrm>
            <a:off x="8638033" y="2489628"/>
            <a:ext cx="1886145" cy="939372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рассказы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29">
            <a:extLst>
              <a:ext uri="{FF2B5EF4-FFF2-40B4-BE49-F238E27FC236}">
                <a16:creationId xmlns:a16="http://schemas.microsoft.com/office/drawing/2014/main" id="{D6DCDC24-7D16-494D-925A-33B3C7D48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9664" y="2998350"/>
            <a:ext cx="1886146" cy="939372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</a:t>
            </a:r>
          </a:p>
        </p:txBody>
      </p:sp>
      <p:sp>
        <p:nvSpPr>
          <p:cNvPr id="10" name="Прямоугольник 29">
            <a:extLst>
              <a:ext uri="{FF2B5EF4-FFF2-40B4-BE49-F238E27FC236}">
                <a16:creationId xmlns:a16="http://schemas.microsoft.com/office/drawing/2014/main" id="{61FB8232-2277-480E-B728-F6B49E8CE9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546" y="2536308"/>
            <a:ext cx="1708292" cy="883728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беседы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29">
            <a:extLst>
              <a:ext uri="{FF2B5EF4-FFF2-40B4-BE49-F238E27FC236}">
                <a16:creationId xmlns:a16="http://schemas.microsoft.com/office/drawing/2014/main" id="{8D7214E8-2723-447A-8677-8EA15956E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4841" y="1579484"/>
            <a:ext cx="4278189" cy="939371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этап. Познавательно-информационный.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933C1D59-F4B7-4B63-B72D-071EE456193E}"/>
              </a:ext>
            </a:extLst>
          </p:cNvPr>
          <p:cNvCxnSpPr/>
          <p:nvPr/>
        </p:nvCxnSpPr>
        <p:spPr>
          <a:xfrm>
            <a:off x="7778338" y="2489628"/>
            <a:ext cx="859695" cy="21794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23A278A8-27CE-4F36-A318-432284E7BA33}"/>
              </a:ext>
            </a:extLst>
          </p:cNvPr>
          <p:cNvCxnSpPr>
            <a:cxnSpLocks/>
          </p:cNvCxnSpPr>
          <p:nvPr/>
        </p:nvCxnSpPr>
        <p:spPr>
          <a:xfrm>
            <a:off x="5837825" y="2511980"/>
            <a:ext cx="0" cy="42168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A1828520-1BFE-4E77-BDEF-576EE870EBDD}"/>
              </a:ext>
            </a:extLst>
          </p:cNvPr>
          <p:cNvCxnSpPr>
            <a:cxnSpLocks/>
          </p:cNvCxnSpPr>
          <p:nvPr/>
        </p:nvCxnSpPr>
        <p:spPr>
          <a:xfrm flipH="1">
            <a:off x="3269837" y="2479138"/>
            <a:ext cx="859695" cy="257425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212830" y="4691949"/>
            <a:ext cx="7963020" cy="1349413"/>
          </a:xfrm>
          <a:prstGeom prst="rect">
            <a:avLst/>
          </a:prstGeom>
          <a:solidFill>
            <a:schemeClr val="bg1"/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этапа: узнать о всестороннем содержании профессиональной деятельности в выбранной социально-трудовой области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6EF3307-AD1E-47A2-B81B-1D94C86A09FC}"/>
              </a:ext>
            </a:extLst>
          </p:cNvPr>
          <p:cNvSpPr/>
          <p:nvPr/>
        </p:nvSpPr>
        <p:spPr>
          <a:xfrm>
            <a:off x="10619573" y="6278990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7 слайд</a:t>
            </a:r>
          </a:p>
        </p:txBody>
      </p:sp>
    </p:spTree>
    <p:extLst>
      <p:ext uri="{BB962C8B-B14F-4D97-AF65-F5344CB8AC3E}">
        <p14:creationId xmlns:p14="http://schemas.microsoft.com/office/powerpoint/2010/main" val="1087720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бъект 2"/>
          <p:cNvSpPr>
            <a:spLocks noGrp="1"/>
          </p:cNvSpPr>
          <p:nvPr>
            <p:ph sz="half" idx="2"/>
          </p:nvPr>
        </p:nvSpPr>
        <p:spPr>
          <a:xfrm>
            <a:off x="1874043" y="117933"/>
            <a:ext cx="8443913" cy="8207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технологии:</a:t>
            </a:r>
          </a:p>
          <a:p>
            <a:endParaRPr lang="ru-RU" dirty="0"/>
          </a:p>
        </p:txBody>
      </p:sp>
      <p:sp>
        <p:nvSpPr>
          <p:cNvPr id="5" name="Прямоугольник 36"/>
          <p:cNvSpPr>
            <a:spLocks noChangeArrowheads="1"/>
          </p:cNvSpPr>
          <p:nvPr/>
        </p:nvSpPr>
        <p:spPr bwMode="auto">
          <a:xfrm>
            <a:off x="4618064" y="1001906"/>
            <a:ext cx="2955870" cy="1228877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этап. Моделирующий</a:t>
            </a:r>
          </a:p>
        </p:txBody>
      </p:sp>
      <p:sp>
        <p:nvSpPr>
          <p:cNvPr id="8" name="Прямоугольник 30">
            <a:extLst>
              <a:ext uri="{FF2B5EF4-FFF2-40B4-BE49-F238E27FC236}">
                <a16:creationId xmlns:a16="http://schemas.microsoft.com/office/drawing/2014/main" id="{9F325939-98E7-41C2-A70E-B215F14DF5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398" y="2771650"/>
            <a:ext cx="3449750" cy="714697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Игровые мастерские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31">
            <a:extLst>
              <a:ext uri="{FF2B5EF4-FFF2-40B4-BE49-F238E27FC236}">
                <a16:creationId xmlns:a16="http://schemas.microsoft.com/office/drawing/2014/main" id="{5BE1DB70-CD17-453C-B4A3-CCBCD81219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5451" y="1285134"/>
            <a:ext cx="2955870" cy="989250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Творческие проекты</a:t>
            </a:r>
            <a:endParaRPr kumimoji="0" lang="ru-RU" alt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35">
            <a:extLst>
              <a:ext uri="{FF2B5EF4-FFF2-40B4-BE49-F238E27FC236}">
                <a16:creationId xmlns:a16="http://schemas.microsoft.com/office/drawing/2014/main" id="{2FB07A5A-1812-46B8-B90B-B9B0FF7B1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22612" y="2771650"/>
            <a:ext cx="2791788" cy="783408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Режиссёрские игры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36">
            <a:extLst>
              <a:ext uri="{FF2B5EF4-FFF2-40B4-BE49-F238E27FC236}">
                <a16:creationId xmlns:a16="http://schemas.microsoft.com/office/drawing/2014/main" id="{84B76B2D-956A-4090-B6F5-C38D914CE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144" y="1305656"/>
            <a:ext cx="2596250" cy="1030604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Сюжетно-ролевые игры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01A9D3C6-87CB-4E68-BA2D-4FCDDA3AFBFF}"/>
              </a:ext>
            </a:extLst>
          </p:cNvPr>
          <p:cNvCxnSpPr>
            <a:cxnSpLocks/>
          </p:cNvCxnSpPr>
          <p:nvPr/>
        </p:nvCxnSpPr>
        <p:spPr>
          <a:xfrm flipH="1">
            <a:off x="3268699" y="1519579"/>
            <a:ext cx="1349365" cy="300415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52C78C36-5629-4C17-A25E-3B4DC4515C37}"/>
              </a:ext>
            </a:extLst>
          </p:cNvPr>
          <p:cNvCxnSpPr>
            <a:cxnSpLocks/>
          </p:cNvCxnSpPr>
          <p:nvPr/>
        </p:nvCxnSpPr>
        <p:spPr>
          <a:xfrm>
            <a:off x="7573934" y="1435936"/>
            <a:ext cx="1091229" cy="381709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D59DE7CA-93B5-4C39-80E2-4A6F8CE34F65}"/>
              </a:ext>
            </a:extLst>
          </p:cNvPr>
          <p:cNvCxnSpPr>
            <a:cxnSpLocks/>
          </p:cNvCxnSpPr>
          <p:nvPr/>
        </p:nvCxnSpPr>
        <p:spPr>
          <a:xfrm flipH="1">
            <a:off x="4331057" y="2257471"/>
            <a:ext cx="783343" cy="428510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B8E0E729-1A6B-4DC1-A3AC-DD3AE1905EC7}"/>
              </a:ext>
            </a:extLst>
          </p:cNvPr>
          <p:cNvCxnSpPr>
            <a:cxnSpLocks/>
          </p:cNvCxnSpPr>
          <p:nvPr/>
        </p:nvCxnSpPr>
        <p:spPr>
          <a:xfrm>
            <a:off x="7162045" y="2250590"/>
            <a:ext cx="700602" cy="435391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E7013043-3D2E-47B2-86C4-A5849AB7E8C1}"/>
              </a:ext>
            </a:extLst>
          </p:cNvPr>
          <p:cNvSpPr/>
          <p:nvPr/>
        </p:nvSpPr>
        <p:spPr>
          <a:xfrm>
            <a:off x="10619573" y="6278990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8 слайд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B0EBF1F-80E3-468D-A66D-8ED1BBB5B7C1}"/>
              </a:ext>
            </a:extLst>
          </p:cNvPr>
          <p:cNvSpPr/>
          <p:nvPr/>
        </p:nvSpPr>
        <p:spPr>
          <a:xfrm>
            <a:off x="1330036" y="3678809"/>
            <a:ext cx="9289537" cy="2912308"/>
          </a:xfrm>
          <a:prstGeom prst="rect">
            <a:avLst/>
          </a:prstGeom>
          <a:solidFill>
            <a:schemeClr val="bg1"/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этапа: построить игровую модель социально-трудовой области, позволяющей детям освоить содержание профессий. </a:t>
            </a:r>
          </a:p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Методы: сюжетно-игровая деятельность, режиссерские игры, проблемные игровые ситуации, творческие проекты.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2"/>
          <p:cNvSpPr>
            <a:spLocks noGrp="1"/>
          </p:cNvSpPr>
          <p:nvPr>
            <p:ph sz="half" idx="2"/>
          </p:nvPr>
        </p:nvSpPr>
        <p:spPr>
          <a:xfrm>
            <a:off x="1769424" y="215087"/>
            <a:ext cx="8443913" cy="8207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технологии:</a:t>
            </a:r>
          </a:p>
          <a:p>
            <a:endParaRPr lang="ru-RU" dirty="0"/>
          </a:p>
        </p:txBody>
      </p:sp>
      <p:sp>
        <p:nvSpPr>
          <p:cNvPr id="7" name="Прямоугольник 32">
            <a:extLst>
              <a:ext uri="{FF2B5EF4-FFF2-40B4-BE49-F238E27FC236}">
                <a16:creationId xmlns:a16="http://schemas.microsoft.com/office/drawing/2014/main" id="{DDD7F0D6-2456-43E8-AA80-5795A975D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907" y="2164383"/>
            <a:ext cx="2845398" cy="802406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Театральные постановки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33">
            <a:extLst>
              <a:ext uri="{FF2B5EF4-FFF2-40B4-BE49-F238E27FC236}">
                <a16:creationId xmlns:a16="http://schemas.microsoft.com/office/drawing/2014/main" id="{1BF85AE3-8901-48F1-98E3-345B78650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281" y="2368589"/>
            <a:ext cx="2335475" cy="802406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Квесты, игры</a:t>
            </a:r>
            <a:endParaRPr kumimoji="0" lang="ru-RU" alt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34">
            <a:extLst>
              <a:ext uri="{FF2B5EF4-FFF2-40B4-BE49-F238E27FC236}">
                <a16:creationId xmlns:a16="http://schemas.microsoft.com/office/drawing/2014/main" id="{A135308F-544B-4D25-BE82-84012DFF9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659" y="2154425"/>
            <a:ext cx="2335475" cy="605641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Викторины</a:t>
            </a:r>
            <a:endParaRPr kumimoji="0" lang="ru-RU" altLang="ru-RU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32">
            <a:extLst>
              <a:ext uri="{FF2B5EF4-FFF2-40B4-BE49-F238E27FC236}">
                <a16:creationId xmlns:a16="http://schemas.microsoft.com/office/drawing/2014/main" id="{F94047E9-6BDF-4107-AF8A-64F80ECC1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5281" y="1167232"/>
            <a:ext cx="2581275" cy="711697"/>
          </a:xfrm>
          <a:prstGeom prst="rect">
            <a:avLst/>
          </a:prstGeom>
          <a:solidFill>
            <a:srgbClr val="FFFFFF"/>
          </a:solidFill>
          <a:ln w="508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этап. Демонстративный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CC59CFE8-141E-472B-8275-E020211AEDBE}"/>
              </a:ext>
            </a:extLst>
          </p:cNvPr>
          <p:cNvCxnSpPr>
            <a:cxnSpLocks/>
          </p:cNvCxnSpPr>
          <p:nvPr/>
        </p:nvCxnSpPr>
        <p:spPr>
          <a:xfrm flipH="1">
            <a:off x="3712305" y="1953525"/>
            <a:ext cx="859695" cy="257425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3DFCD216-46C1-45F2-B551-CC32466D3FCE}"/>
              </a:ext>
            </a:extLst>
          </p:cNvPr>
          <p:cNvCxnSpPr/>
          <p:nvPr/>
        </p:nvCxnSpPr>
        <p:spPr>
          <a:xfrm>
            <a:off x="6696964" y="1962851"/>
            <a:ext cx="859695" cy="21794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7DBD8112-CFA4-4A4D-9F98-43BDBEDD4D3F}"/>
              </a:ext>
            </a:extLst>
          </p:cNvPr>
          <p:cNvCxnSpPr>
            <a:cxnSpLocks/>
          </p:cNvCxnSpPr>
          <p:nvPr/>
        </p:nvCxnSpPr>
        <p:spPr>
          <a:xfrm>
            <a:off x="5647820" y="1933800"/>
            <a:ext cx="0" cy="421686"/>
          </a:xfrm>
          <a:prstGeom prst="straightConnector1">
            <a:avLst/>
          </a:prstGeom>
          <a:ln w="5715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E602049-A858-4480-A834-DB69B8D8CCBD}"/>
              </a:ext>
            </a:extLst>
          </p:cNvPr>
          <p:cNvSpPr/>
          <p:nvPr/>
        </p:nvSpPr>
        <p:spPr>
          <a:xfrm>
            <a:off x="10619573" y="6278990"/>
            <a:ext cx="1579685" cy="6242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9 слайд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7189665-BE2F-4866-8879-7DE43999CBF4}"/>
              </a:ext>
            </a:extLst>
          </p:cNvPr>
          <p:cNvSpPr/>
          <p:nvPr/>
        </p:nvSpPr>
        <p:spPr>
          <a:xfrm>
            <a:off x="1330036" y="3788229"/>
            <a:ext cx="9403482" cy="2640027"/>
          </a:xfrm>
          <a:prstGeom prst="rect">
            <a:avLst/>
          </a:prstGeom>
          <a:solidFill>
            <a:schemeClr val="bg1"/>
          </a:solidFill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этапа: передать увлеченность знакомства с профессией другим детям. Условия реализации задач связаны с интересом, зрелищностью, присутствием атрибутики. В целом технология может быть рассмотрена как форма творческого проектирования, реализуемая совместно с детьми, педагогами и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149814575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1086</TotalTime>
  <Words>462</Words>
  <Application>Microsoft Office PowerPoint</Application>
  <PresentationFormat>Широкоэкранный</PresentationFormat>
  <Paragraphs>101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анализ различных структурных элементов профессиональных  представлений дошкольников относительно его низкого, среднего и высокого уровней социальной воспитанности дошкольников реализуется методами: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МАДОУ МО г. Краснодар  «Центр – детский сад № 118»</dc:title>
  <dc:creator>ДС-213</dc:creator>
  <cp:lastModifiedBy>pl3</cp:lastModifiedBy>
  <cp:revision>33</cp:revision>
  <dcterms:created xsi:type="dcterms:W3CDTF">2022-09-04T05:19:43Z</dcterms:created>
  <dcterms:modified xsi:type="dcterms:W3CDTF">2022-09-20T18:15:24Z</dcterms:modified>
</cp:coreProperties>
</file>